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59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embeddedFontLst>
    <p:embeddedFont>
      <p:font typeface="BM DoHyeon OTF" panose="020B0600000101010101" pitchFamily="34" charset="-127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18"/>
    <p:restoredTop sz="94694"/>
  </p:normalViewPr>
  <p:slideViewPr>
    <p:cSldViewPr snapToGrid="0" snapToObjects="1" showGuides="1">
      <p:cViewPr varScale="1">
        <p:scale>
          <a:sx n="121" d="100"/>
          <a:sy n="121" d="100"/>
        </p:scale>
        <p:origin x="84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F0CFF8-6AD1-5A47-AAE7-6DCDDB251B66}" type="datetimeFigureOut">
              <a:rPr kumimoji="1" lang="ko-Kore-KR" altLang="en-US" smtClean="0"/>
              <a:t>2022. 4. 30.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02EB60-872D-9341-925C-77C960DD76B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02321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Supervised </a:t>
            </a:r>
            <a:r>
              <a:rPr kumimoji="1" lang="en-US" altLang="ko-Kore-KR" dirty="0" err="1"/>
              <a:t>learnin</a:t>
            </a:r>
            <a:r>
              <a:rPr kumimoji="1" lang="ko-KR" altLang="en-US" dirty="0"/>
              <a:t>은 레이블</a:t>
            </a:r>
            <a:r>
              <a:rPr kumimoji="1" lang="en-US" altLang="ko-KR" dirty="0"/>
              <a:t>, </a:t>
            </a:r>
            <a:r>
              <a:rPr kumimoji="1" lang="ko-KR" altLang="en-US" dirty="0"/>
              <a:t>즉 데이터들 마다 그것에 </a:t>
            </a:r>
            <a:r>
              <a:rPr kumimoji="1" lang="ko-KR" altLang="en-US"/>
              <a:t>대응하는 정답이 </a:t>
            </a:r>
            <a:r>
              <a:rPr kumimoji="1" lang="ko-KR" altLang="en-US" dirty="0" err="1"/>
              <a:t>있는것</a:t>
            </a:r>
            <a:r>
              <a:rPr kumimoji="1" lang="en-US" altLang="ko-KR" dirty="0"/>
              <a:t>, unsupervised learning</a:t>
            </a:r>
            <a:r>
              <a:rPr kumimoji="1" lang="ko-KR" altLang="en-US" dirty="0"/>
              <a:t>은 없는 것입니다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KR" dirty="0"/>
              <a:t>Linear </a:t>
            </a:r>
            <a:r>
              <a:rPr kumimoji="1" lang="en-US" altLang="ko-Kore-KR" dirty="0" err="1"/>
              <a:t>regrssion</a:t>
            </a:r>
            <a:r>
              <a:rPr kumimoji="1" lang="ko-Kore-KR" altLang="en-US" dirty="0"/>
              <a:t>은 그 중에서도</a:t>
            </a:r>
            <a:r>
              <a:rPr kumimoji="1" lang="en-US" altLang="ko-Kore-KR" dirty="0"/>
              <a:t>, supervised learning</a:t>
            </a:r>
            <a:r>
              <a:rPr kumimoji="1" lang="ko-Kore-KR" altLang="en-US" dirty="0"/>
              <a:t>에 속합니다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63292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원리는 다음과 같습니다</a:t>
            </a:r>
            <a:r>
              <a:rPr kumimoji="1" lang="en-US" altLang="ko-Kore-KR" dirty="0"/>
              <a:t>. Hypothesis</a:t>
            </a:r>
            <a:r>
              <a:rPr kumimoji="1" lang="ko-Kore-KR" altLang="en-US" dirty="0"/>
              <a:t>를 </a:t>
            </a:r>
            <a:r>
              <a:rPr kumimoji="1" lang="en-US" altLang="ko-Kore-KR" dirty="0" err="1"/>
              <a:t>wx</a:t>
            </a:r>
            <a:r>
              <a:rPr kumimoji="1" lang="ko-Kore-KR" altLang="en-US" dirty="0"/>
              <a:t>라고 정의하면 </a:t>
            </a:r>
            <a:r>
              <a:rPr kumimoji="1" lang="en-US" altLang="ko-Kore-KR" dirty="0"/>
              <a:t>cost</a:t>
            </a:r>
            <a:r>
              <a:rPr kumimoji="1" lang="ko-Kore-KR" altLang="en-US" dirty="0"/>
              <a:t>는 </a:t>
            </a:r>
            <a:r>
              <a:rPr kumimoji="1" lang="en-US" altLang="ko-Kore-KR" dirty="0"/>
              <a:t>w</a:t>
            </a:r>
            <a:r>
              <a:rPr kumimoji="1" lang="ko-Kore-KR" altLang="en-US" dirty="0"/>
              <a:t>만 매개변수로 가지는 다음과 같은 평면에서 표현가능한 함수가 됩니다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이 경우에서 설명하도록 하겠습니다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임의의 점을 집으면 그 점에서의 미분계수는 무조건 음수거나 양수거나 </a:t>
            </a:r>
            <a:r>
              <a:rPr kumimoji="1" lang="en-US" altLang="ko-Kore-KR" dirty="0"/>
              <a:t>0</a:t>
            </a:r>
            <a:r>
              <a:rPr kumimoji="1" lang="ko-Kore-KR" altLang="en-US" dirty="0"/>
              <a:t>이게 됩니다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이때 </a:t>
            </a:r>
            <a:r>
              <a:rPr kumimoji="1" lang="en-US" altLang="ko-Kore-KR" dirty="0"/>
              <a:t>0</a:t>
            </a:r>
            <a:r>
              <a:rPr kumimoji="1" lang="ko-Kore-KR" altLang="en-US" dirty="0"/>
              <a:t>이면 </a:t>
            </a:r>
            <a:r>
              <a:rPr kumimoji="1" lang="en-US" altLang="ko-Kore-KR" dirty="0"/>
              <a:t>cost</a:t>
            </a:r>
            <a:r>
              <a:rPr kumimoji="1" lang="ko-Kore-KR" altLang="en-US" dirty="0"/>
              <a:t>는 최소이고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그렇지 않은 경우에는 </a:t>
            </a:r>
            <a:r>
              <a:rPr kumimoji="1" lang="en-US" altLang="ko-Kore-KR" dirty="0"/>
              <a:t>/ </a:t>
            </a:r>
            <a:r>
              <a:rPr kumimoji="1" lang="ko-Kore-KR" altLang="en-US" dirty="0"/>
              <a:t>음수라면 원래 </a:t>
            </a:r>
            <a:r>
              <a:rPr kumimoji="1" lang="en-US" altLang="ko-Kore-KR" dirty="0"/>
              <a:t>w</a:t>
            </a:r>
            <a:r>
              <a:rPr kumimoji="1" lang="ko-Kore-KR" altLang="en-US" dirty="0"/>
              <a:t>에서 미분계수에 </a:t>
            </a:r>
            <a:r>
              <a:rPr kumimoji="1" lang="en-US" altLang="ko-Kore-KR" dirty="0" err="1"/>
              <a:t>lr</a:t>
            </a:r>
            <a:r>
              <a:rPr kumimoji="1" lang="ko-Kore-KR" altLang="en-US" dirty="0"/>
              <a:t>을 곱한 값을 빼주면 원래 </a:t>
            </a:r>
            <a:r>
              <a:rPr kumimoji="1" lang="en-US" altLang="ko-Kore-KR" dirty="0"/>
              <a:t>w</a:t>
            </a:r>
            <a:r>
              <a:rPr kumimoji="1" lang="ko-Kore-KR" altLang="en-US" dirty="0"/>
              <a:t>값보다 </a:t>
            </a:r>
            <a:r>
              <a:rPr kumimoji="1" lang="en-US" altLang="ko-Kore-KR" dirty="0"/>
              <a:t>w</a:t>
            </a:r>
            <a:r>
              <a:rPr kumimoji="1" lang="ko-Kore-KR" altLang="en-US" dirty="0"/>
              <a:t>가 증가할 것이고</a:t>
            </a:r>
            <a:r>
              <a:rPr kumimoji="1" lang="en-US" altLang="ko-Kore-KR" dirty="0"/>
              <a:t> </a:t>
            </a:r>
            <a:r>
              <a:rPr kumimoji="1" lang="en-US" altLang="ko-KR" dirty="0"/>
              <a:t>/ </a:t>
            </a:r>
            <a:r>
              <a:rPr kumimoji="1" lang="ko-KR" altLang="en-US" dirty="0"/>
              <a:t>양수의 경우에는 감소하여 점점 </a:t>
            </a:r>
            <a:r>
              <a:rPr kumimoji="1" lang="en-US" altLang="ko-KR" dirty="0"/>
              <a:t>cost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0</a:t>
            </a:r>
            <a:r>
              <a:rPr kumimoji="1" lang="ko-KR" altLang="en-US" dirty="0"/>
              <a:t>인 곳과 가까워지게 될 것입니다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51394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69686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94105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Regression</a:t>
            </a:r>
            <a:r>
              <a:rPr kumimoji="1" lang="ko-Kore-KR" altLang="en-US" dirty="0"/>
              <a:t>은 </a:t>
            </a:r>
            <a:r>
              <a:rPr kumimoji="1" lang="en-US" altLang="ko-Kore-KR" dirty="0"/>
              <a:t>label</a:t>
            </a:r>
            <a:r>
              <a:rPr kumimoji="1" lang="ko-Kore-KR" altLang="en-US" dirty="0"/>
              <a:t>의 범위가 넓은 것</a:t>
            </a:r>
            <a:r>
              <a:rPr kumimoji="1" lang="en-US" altLang="ko-Kore-KR" dirty="0"/>
              <a:t>, binary classification</a:t>
            </a:r>
            <a:r>
              <a:rPr kumimoji="1" lang="ko-Kore-KR" altLang="en-US" dirty="0"/>
              <a:t>은 두가지로 분류되는것</a:t>
            </a:r>
            <a:r>
              <a:rPr kumimoji="1" lang="en-US" altLang="ko-Kore-KR" dirty="0"/>
              <a:t>, </a:t>
            </a:r>
            <a:r>
              <a:rPr kumimoji="1" lang="en-US" altLang="ko-KR" dirty="0"/>
              <a:t>multi</a:t>
            </a:r>
            <a:r>
              <a:rPr kumimoji="1" lang="ko-KR" altLang="en-US" dirty="0"/>
              <a:t>는 여러가지로 분류되는 것이 </a:t>
            </a:r>
            <a:r>
              <a:rPr kumimoji="1" lang="en-US" altLang="ko-KR" dirty="0"/>
              <a:t>label</a:t>
            </a:r>
            <a:r>
              <a:rPr kumimoji="1" lang="ko-KR" altLang="en-US" dirty="0"/>
              <a:t>일 때 사용됩니다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3490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Hypothesis</a:t>
            </a:r>
            <a:r>
              <a:rPr kumimoji="1" lang="ko-Kore-KR" altLang="en-US" dirty="0"/>
              <a:t>는 말 그대로 가설입니다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주어진 데이터들을 통해서 도출할 수 있는 가설함수를 의미합니다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이때</a:t>
            </a:r>
            <a:r>
              <a:rPr kumimoji="1" lang="en-US" altLang="ko-Kore-KR" dirty="0"/>
              <a:t>, linear regression</a:t>
            </a:r>
            <a:r>
              <a:rPr kumimoji="1" lang="ko-Kore-KR" altLang="en-US" dirty="0"/>
              <a:t>이기 때문에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주어진 데이터들이 선형 관계이 있을 것이라는 전제하에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가설 함수를 다음과 같이 정의 할 수 있습니다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57575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다만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이 경우는 </a:t>
            </a:r>
            <a:r>
              <a:rPr kumimoji="1" lang="en-US" altLang="ko-Kore-KR" dirty="0"/>
              <a:t>x</a:t>
            </a:r>
            <a:r>
              <a:rPr kumimoji="1" lang="ko-Kore-KR" altLang="en-US" dirty="0"/>
              <a:t>에 해당하는 주어진 데이터의 변수가 </a:t>
            </a:r>
            <a:r>
              <a:rPr kumimoji="1" lang="en-US" altLang="ko-Kore-KR" dirty="0"/>
              <a:t>x</a:t>
            </a:r>
            <a:r>
              <a:rPr kumimoji="1" lang="ko-Kore-KR" altLang="en-US" dirty="0"/>
              <a:t>로 단일 변수인 경우에 정의된 </a:t>
            </a:r>
            <a:r>
              <a:rPr kumimoji="1" lang="en-US" altLang="ko-Kore-KR" dirty="0"/>
              <a:t>hypothesis</a:t>
            </a:r>
            <a:r>
              <a:rPr kumimoji="1" lang="ko-Kore-KR" altLang="en-US" dirty="0"/>
              <a:t>입니다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54763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따라서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좀 더 일반적으로 다음과 같이 </a:t>
            </a:r>
            <a:r>
              <a:rPr kumimoji="1" lang="en-US" altLang="ko-KR" dirty="0"/>
              <a:t>Hypothesis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나타낼 수 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54086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다음은 </a:t>
            </a:r>
            <a:r>
              <a:rPr kumimoji="1" lang="en-US" altLang="ko-Kore-KR" dirty="0"/>
              <a:t>cost function</a:t>
            </a:r>
            <a:r>
              <a:rPr kumimoji="1" lang="ko-Kore-KR" altLang="en-US" dirty="0"/>
              <a:t>입니다</a:t>
            </a:r>
            <a:r>
              <a:rPr kumimoji="1" lang="en-US" altLang="ko-Kore-KR" dirty="0"/>
              <a:t>. Cost function</a:t>
            </a:r>
            <a:r>
              <a:rPr kumimoji="1" lang="ko-Kore-KR" altLang="en-US" dirty="0"/>
              <a:t>은 저희가 정의한 </a:t>
            </a:r>
            <a:r>
              <a:rPr kumimoji="1" lang="en-US" altLang="ko-Kore-KR" dirty="0"/>
              <a:t>hypothesis</a:t>
            </a:r>
            <a:r>
              <a:rPr kumimoji="1" lang="ko-Kore-KR" altLang="en-US" dirty="0"/>
              <a:t>가 실제 주어진 데이터의 </a:t>
            </a:r>
            <a:r>
              <a:rPr kumimoji="1" lang="en-US" altLang="ko-Kore-KR" dirty="0"/>
              <a:t>y</a:t>
            </a:r>
            <a:r>
              <a:rPr kumimoji="1" lang="ko-Kore-KR" altLang="en-US" dirty="0"/>
              <a:t>값과 얼마나 차이가 나는지를 나타내어야 합니다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저희가 정의한 </a:t>
            </a:r>
            <a:r>
              <a:rPr kumimoji="1" lang="en-US" altLang="ko-Kore-KR" dirty="0"/>
              <a:t>h</a:t>
            </a:r>
            <a:r>
              <a:rPr kumimoji="1" lang="en-US" altLang="ko-KR" dirty="0"/>
              <a:t>ypothesis</a:t>
            </a:r>
            <a:r>
              <a:rPr kumimoji="1" lang="ko-KR" altLang="en-US" dirty="0"/>
              <a:t>는 </a:t>
            </a:r>
            <a:r>
              <a:rPr kumimoji="1" lang="ko-KR" altLang="en-US" dirty="0" err="1"/>
              <a:t>단일변수의</a:t>
            </a:r>
            <a:r>
              <a:rPr kumimoji="1" lang="ko-KR" altLang="en-US" dirty="0"/>
              <a:t> 경우 상수인 </a:t>
            </a:r>
            <a:r>
              <a:rPr kumimoji="1" lang="en-US" altLang="ko-KR" dirty="0"/>
              <a:t>w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b</a:t>
            </a:r>
            <a:r>
              <a:rPr kumimoji="1" lang="ko-KR" altLang="en-US" dirty="0"/>
              <a:t>에 의해서 정해지고</a:t>
            </a:r>
            <a:r>
              <a:rPr kumimoji="1" lang="en-US" altLang="ko-KR" dirty="0"/>
              <a:t>, matrix</a:t>
            </a:r>
            <a:r>
              <a:rPr kumimoji="1" lang="ko-KR" altLang="en-US" dirty="0"/>
              <a:t>로 표현할 경우 </a:t>
            </a:r>
            <a:r>
              <a:rPr kumimoji="1" lang="en-US" altLang="ko-KR" dirty="0"/>
              <a:t>W</a:t>
            </a:r>
            <a:r>
              <a:rPr kumimoji="1" lang="ko-KR" altLang="en-US" dirty="0"/>
              <a:t>행렬에 의해서 정해집니다</a:t>
            </a:r>
            <a:r>
              <a:rPr kumimoji="1" lang="en-US" altLang="ko-KR" dirty="0"/>
              <a:t>.</a:t>
            </a:r>
          </a:p>
          <a:p>
            <a:r>
              <a:rPr kumimoji="1" lang="ko-Kore-KR" altLang="en-US" dirty="0"/>
              <a:t>따라서 </a:t>
            </a:r>
            <a:r>
              <a:rPr kumimoji="1" lang="en-US" altLang="ko-Kore-KR" dirty="0"/>
              <a:t>cost</a:t>
            </a:r>
            <a:r>
              <a:rPr kumimoji="1" lang="ko-Kore-KR" altLang="en-US" dirty="0"/>
              <a:t>라는 함수는 </a:t>
            </a:r>
            <a:r>
              <a:rPr kumimoji="1" lang="en-US" altLang="ko-Kore-KR" dirty="0" err="1"/>
              <a:t>w,b</a:t>
            </a:r>
            <a:r>
              <a:rPr kumimoji="1" lang="ko-Kore-KR" altLang="en-US" dirty="0"/>
              <a:t>가 매개변수로 있는 함수입니다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011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51670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 함수의 모양은 다음과 같은데요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그래서 결국 </a:t>
            </a:r>
            <a:r>
              <a:rPr kumimoji="1" lang="en-US" altLang="ko-Kore-KR" dirty="0"/>
              <a:t>l</a:t>
            </a:r>
            <a:r>
              <a:rPr kumimoji="1" lang="en-US" altLang="ko-KR" dirty="0"/>
              <a:t>inear regression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learning</a:t>
            </a:r>
            <a:r>
              <a:rPr kumimoji="1" lang="ko-KR" altLang="en-US" dirty="0"/>
              <a:t>이란 이런 </a:t>
            </a:r>
            <a:r>
              <a:rPr kumimoji="1" lang="en-US" altLang="ko-KR" dirty="0"/>
              <a:t>cost</a:t>
            </a:r>
            <a:r>
              <a:rPr kumimoji="1" lang="ko-KR" altLang="en-US" dirty="0"/>
              <a:t>함수가 가장 작은 값을 </a:t>
            </a:r>
            <a:r>
              <a:rPr kumimoji="1" lang="ko-KR" altLang="en-US" dirty="0" err="1"/>
              <a:t>갖도록하는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W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b</a:t>
            </a:r>
            <a:r>
              <a:rPr kumimoji="1" lang="ko-KR" altLang="en-US" dirty="0"/>
              <a:t>값을 찾아나가는 것이라고 할 수 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83665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Cost</a:t>
            </a:r>
            <a:r>
              <a:rPr kumimoji="1" lang="ko-Kore-KR" altLang="en-US" dirty="0"/>
              <a:t>가 작은 값을 갖는 </a:t>
            </a:r>
            <a:r>
              <a:rPr kumimoji="1" lang="en-US" altLang="ko-Kore-KR" dirty="0" err="1"/>
              <a:t>W,b</a:t>
            </a:r>
            <a:r>
              <a:rPr kumimoji="1" lang="ko-Kore-KR" altLang="en-US" dirty="0"/>
              <a:t>를 찾는 데에 이용되는 것이 </a:t>
            </a:r>
            <a:r>
              <a:rPr kumimoji="1" lang="en-US" altLang="ko-Kore-KR" dirty="0"/>
              <a:t>gradient </a:t>
            </a:r>
            <a:r>
              <a:rPr kumimoji="1" lang="en-US" altLang="ko-Kore-KR" dirty="0" err="1"/>
              <a:t>dicsent</a:t>
            </a:r>
            <a:r>
              <a:rPr kumimoji="1" lang="en-US" altLang="ko-Kore-KR" dirty="0"/>
              <a:t> algorithm</a:t>
            </a:r>
            <a:r>
              <a:rPr kumimoji="1" lang="ko-Kore-KR" altLang="en-US" dirty="0"/>
              <a:t>입니다</a:t>
            </a:r>
            <a:r>
              <a:rPr kumimoji="1" lang="en-US" altLang="ko-Kore-KR" dirty="0"/>
              <a:t>!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73055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6A8980-2E7F-6B41-A376-AF78684F8B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CEE3654-228A-704A-9D11-02DE243096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769309-66E9-C743-BFA3-5820F270C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2022. 4. 30.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1F84CD-88C3-FC42-A595-F5D38B1A4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C03EE2-9758-7349-8346-D92CD50CD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97957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D3CF08-96FB-7B44-A926-A114CC21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5C78B1-749B-7549-9DA2-888B97D663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1B42CE-8BD2-1540-94B1-5A5F8E7C6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2022. 4. 30.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6025E9-7C4F-1348-9DC1-B405E1973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AE5BDE-7773-C741-A915-446C46725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0320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EF53341-9A99-3245-9B9B-C530C637B1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EB95B9-1AB0-3140-9CEB-7C85197CAE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B6B1C9-9563-D448-8497-6312B8832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2022. 4. 30.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FABA9E-AAF6-CA4F-A8BC-53902473D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126100-A1D7-AC44-AE1C-1058CA095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0113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BCF49-E2DE-0E4B-B09C-42DB8421E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53BFEB-90AA-5A4D-B6D3-B7376F82B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34B54F-F8F8-5C4F-980D-2C51FCF35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2022. 4. 30.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DF0886-3ABA-D74E-B6F9-71D90703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5F3376-62AC-D64D-9C60-5033EDF38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9664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80F5A-99B6-A144-AD8A-E8A6948AF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5760B1-38E7-B546-A918-88A94D801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8047F3-DCA6-9544-85FF-993CF388C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2022. 4. 30.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203A11-DBB7-604D-AB03-2FAC86F34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568939-6D5A-1D4E-85AA-0D40AAC5F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719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8CC69-8003-AB4B-905A-4524BE4DD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BA7C34-0649-9C48-A911-DA088B728C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E0CD70-1779-3647-8CC1-13DE62954F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781DA3-47C7-0641-92DB-A5EAEE605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2022. 4. 30.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66541F-A9AE-2045-A230-D7A63628C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531D58-EB52-2F49-959E-738348115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262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81035B-43BC-224B-9951-D2972D3C9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0E1B0C-5C8E-634A-BDD3-A06343715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D3B58D-2932-2A4C-AD45-F62FCFC45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ECD788-3AF0-E446-AB43-EBDF496868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E3AB6DC-4417-B741-AAC4-8FAC0732F8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245B146-33B9-834C-AB7B-DA4ACCA84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2022. 4. 30.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39C33B9-4979-B040-9846-2E029882D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86EF56C-A2D3-F045-B22C-5F7EE04E3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8022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A09C0-8167-DE4B-8E29-BEEA30533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A80C1F0-6CD8-374D-B54A-8C882FF93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2022. 4. 30.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A9EC2C-CCD3-2C41-A57E-3E5D5FCB3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AB6C7D-4D3C-8E48-BF62-545FD801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06978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FB882FE-B50B-7C42-9317-877917C34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2022. 4. 30.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7A5B12-759A-204B-AF5C-601258798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D7DBAB-3B7B-614B-86D0-76F266DDF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69509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6ECAD-D6D9-2444-B004-455201610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58626-FCBA-4D49-BA58-32D654969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7788DE-0565-F14E-97BC-E7BC650C06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A3128E-5FD3-5342-8345-B19F3438A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2022. 4. 30.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66CD8C-5D70-1845-8F97-417746DA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36C451-8E35-8849-9979-879C12687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15151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1BF28C-19BE-9F49-8B18-AB8059618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72319A0-79FA-EE4A-8BE3-8635CC70A8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503A17-DD7E-2B47-8189-3E8CF4F54A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0978A8-3BBE-A947-A49A-3538D943F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2022. 4. 30.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13B3FF-5DCE-3B47-A1F2-CA173B394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77F8C8-0962-544A-95B2-173EDF6E0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2555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8B4E7BD-55B0-734D-9999-1070E29C4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B2AE7B-F37A-1741-B1BE-67FD31D85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D5FA4B-87E1-9F4D-8429-498B8439DE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37144C-8221-0E4B-857C-44E92F7FF8BF}" type="datetimeFigureOut">
              <a:rPr kumimoji="1" lang="ko-Kore-KR" altLang="en-US" smtClean="0"/>
              <a:t>2022. 4. 30.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FB8DF2-5455-9249-8D4F-FDC94DF64F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EFB00-A8D4-3D40-80B5-7D2C8BF8A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20935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228164-22DB-704A-A6E2-3F4D11BC566B}"/>
              </a:ext>
            </a:extLst>
          </p:cNvPr>
          <p:cNvSpPr txBox="1"/>
          <p:nvPr/>
        </p:nvSpPr>
        <p:spPr>
          <a:xfrm>
            <a:off x="3572719" y="2367171"/>
            <a:ext cx="50465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6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Linear</a:t>
            </a:r>
          </a:p>
          <a:p>
            <a:r>
              <a:rPr kumimoji="1" lang="en-US" altLang="ko-Kore-KR" sz="6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Regression</a:t>
            </a:r>
            <a:endParaRPr kumimoji="1" lang="ko-Kore-KR" altLang="en-US" sz="6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CB6F01-8A29-084B-A9C7-7AC9CCE0E564}"/>
              </a:ext>
            </a:extLst>
          </p:cNvPr>
          <p:cNvSpPr txBox="1"/>
          <p:nvPr/>
        </p:nvSpPr>
        <p:spPr>
          <a:xfrm>
            <a:off x="8619281" y="4029164"/>
            <a:ext cx="3416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까지 요약</a:t>
            </a:r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모두의 </a:t>
            </a:r>
            <a:r>
              <a:rPr kumimoji="1" lang="ko-KR" altLang="en-US" sz="2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딥러닝</a:t>
            </a:r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endParaRPr kumimoji="1" lang="ko-Kore-KR" altLang="en-US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87783E-0390-C748-92FB-72EC4206BB92}"/>
              </a:ext>
            </a:extLst>
          </p:cNvPr>
          <p:cNvSpPr txBox="1"/>
          <p:nvPr/>
        </p:nvSpPr>
        <p:spPr>
          <a:xfrm>
            <a:off x="9225023" y="6268569"/>
            <a:ext cx="2966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2021310821</a:t>
            </a:r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정현일</a:t>
            </a:r>
            <a:endParaRPr kumimoji="1" lang="ko-Kore-KR" altLang="en-US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4393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E79FB77-51ED-034B-8E92-1DF8205850E2}"/>
              </a:ext>
            </a:extLst>
          </p:cNvPr>
          <p:cNvSpPr txBox="1"/>
          <p:nvPr/>
        </p:nvSpPr>
        <p:spPr>
          <a:xfrm>
            <a:off x="379069" y="309898"/>
            <a:ext cx="54661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Linear Regression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31A399-4A4F-AB4C-91E0-5092001692F1}"/>
              </a:ext>
            </a:extLst>
          </p:cNvPr>
          <p:cNvSpPr txBox="1"/>
          <p:nvPr/>
        </p:nvSpPr>
        <p:spPr>
          <a:xfrm>
            <a:off x="3859795" y="2921168"/>
            <a:ext cx="44724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Hypothesis</a:t>
            </a:r>
            <a:endParaRPr kumimoji="1" lang="ko-Kore-KR" altLang="en-US" sz="6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7308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E79FB77-51ED-034B-8E92-1DF8205850E2}"/>
              </a:ext>
            </a:extLst>
          </p:cNvPr>
          <p:cNvSpPr txBox="1"/>
          <p:nvPr/>
        </p:nvSpPr>
        <p:spPr>
          <a:xfrm>
            <a:off x="379069" y="309898"/>
            <a:ext cx="54661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Linear Regression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31A399-4A4F-AB4C-91E0-5092001692F1}"/>
              </a:ext>
            </a:extLst>
          </p:cNvPr>
          <p:cNvSpPr txBox="1"/>
          <p:nvPr/>
        </p:nvSpPr>
        <p:spPr>
          <a:xfrm>
            <a:off x="796481" y="2921168"/>
            <a:ext cx="46313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Hypothesis</a:t>
            </a:r>
            <a:endParaRPr kumimoji="1" lang="ko-Kore-KR" altLang="en-US" sz="6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14622E-7688-9542-9D9B-AABDD6E15DFA}"/>
              </a:ext>
            </a:extLst>
          </p:cNvPr>
          <p:cNvSpPr txBox="1"/>
          <p:nvPr/>
        </p:nvSpPr>
        <p:spPr>
          <a:xfrm>
            <a:off x="6096000" y="2921167"/>
            <a:ext cx="51082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H(x) = </a:t>
            </a:r>
            <a:r>
              <a:rPr kumimoji="1" lang="en-US" altLang="ko-Kore-KR" sz="60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wx</a:t>
            </a:r>
            <a:r>
              <a:rPr kumimoji="1" lang="en-US" altLang="ko-Kore-KR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+ b</a:t>
            </a:r>
            <a:endParaRPr kumimoji="1" lang="ko-Kore-KR" altLang="en-US" sz="6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4643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E79FB77-51ED-034B-8E92-1DF8205850E2}"/>
              </a:ext>
            </a:extLst>
          </p:cNvPr>
          <p:cNvSpPr txBox="1"/>
          <p:nvPr/>
        </p:nvSpPr>
        <p:spPr>
          <a:xfrm>
            <a:off x="379069" y="309898"/>
            <a:ext cx="54661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Linear Regression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31A399-4A4F-AB4C-91E0-5092001692F1}"/>
              </a:ext>
            </a:extLst>
          </p:cNvPr>
          <p:cNvSpPr txBox="1"/>
          <p:nvPr/>
        </p:nvSpPr>
        <p:spPr>
          <a:xfrm>
            <a:off x="796481" y="2921168"/>
            <a:ext cx="46313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Hypothesis</a:t>
            </a:r>
            <a:endParaRPr kumimoji="1" lang="ko-Kore-KR" altLang="en-US" sz="6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14622E-7688-9542-9D9B-AABDD6E15DFA}"/>
              </a:ext>
            </a:extLst>
          </p:cNvPr>
          <p:cNvSpPr txBox="1"/>
          <p:nvPr/>
        </p:nvSpPr>
        <p:spPr>
          <a:xfrm>
            <a:off x="6096000" y="2921167"/>
            <a:ext cx="51082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H(X) = XW</a:t>
            </a:r>
            <a:endParaRPr kumimoji="1" lang="ko-Kore-KR" altLang="en-US" sz="6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1BB0A-C131-1342-B903-5B77AC57060F}"/>
              </a:ext>
            </a:extLst>
          </p:cNvPr>
          <p:cNvSpPr txBox="1"/>
          <p:nvPr/>
        </p:nvSpPr>
        <p:spPr>
          <a:xfrm>
            <a:off x="6629885" y="1767004"/>
            <a:ext cx="5242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matrix</a:t>
            </a:r>
            <a:r>
              <a:rPr kumimoji="1" lang="ko-Kore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를 이용한 표현</a:t>
            </a:r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D9BF77-FA1C-AE48-9A2C-1649E55AD89B}"/>
              </a:ext>
            </a:extLst>
          </p:cNvPr>
          <p:cNvSpPr txBox="1"/>
          <p:nvPr/>
        </p:nvSpPr>
        <p:spPr>
          <a:xfrm>
            <a:off x="7701023" y="3936830"/>
            <a:ext cx="41714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X is</a:t>
            </a:r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(n*m) </a:t>
            </a:r>
            <a:r>
              <a:rPr kumimoji="1" lang="en-US" altLang="ko-Kore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matrix</a:t>
            </a:r>
            <a:endParaRPr kumimoji="1" lang="en-US" altLang="ko-Kore-KR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en-US" altLang="ko-Kore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W is</a:t>
            </a:r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(m*k) </a:t>
            </a:r>
            <a:r>
              <a:rPr kumimoji="1" lang="en-US" altLang="ko-Kore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matrix</a:t>
            </a:r>
            <a:endParaRPr kumimoji="1" lang="en-US" altLang="ko-Kore-KR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en-US" altLang="ko-Kore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H(X) is</a:t>
            </a:r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(n*k) </a:t>
            </a:r>
            <a:r>
              <a:rPr kumimoji="1" lang="en-US" altLang="ko-Kore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matrix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6999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E79FB77-51ED-034B-8E92-1DF8205850E2}"/>
              </a:ext>
            </a:extLst>
          </p:cNvPr>
          <p:cNvSpPr txBox="1"/>
          <p:nvPr/>
        </p:nvSpPr>
        <p:spPr>
          <a:xfrm>
            <a:off x="379069" y="309898"/>
            <a:ext cx="54661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Linear Regression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31A399-4A4F-AB4C-91E0-5092001692F1}"/>
              </a:ext>
            </a:extLst>
          </p:cNvPr>
          <p:cNvSpPr txBox="1"/>
          <p:nvPr/>
        </p:nvSpPr>
        <p:spPr>
          <a:xfrm>
            <a:off x="3286848" y="2921168"/>
            <a:ext cx="56183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Cost Function</a:t>
            </a:r>
            <a:endParaRPr kumimoji="1" lang="ko-Kore-KR" altLang="en-US" sz="6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812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E79FB77-51ED-034B-8E92-1DF8205850E2}"/>
              </a:ext>
            </a:extLst>
          </p:cNvPr>
          <p:cNvSpPr txBox="1"/>
          <p:nvPr/>
        </p:nvSpPr>
        <p:spPr>
          <a:xfrm>
            <a:off x="379069" y="309898"/>
            <a:ext cx="54661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Linear Regression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31A399-4A4F-AB4C-91E0-5092001692F1}"/>
              </a:ext>
            </a:extLst>
          </p:cNvPr>
          <p:cNvSpPr txBox="1"/>
          <p:nvPr/>
        </p:nvSpPr>
        <p:spPr>
          <a:xfrm>
            <a:off x="477696" y="2921168"/>
            <a:ext cx="56183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Cost Function</a:t>
            </a:r>
            <a:endParaRPr kumimoji="1" lang="ko-Kore-KR" altLang="en-US" sz="6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64DB47-621C-4A43-A384-D4CC1F4C1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322" y="2774949"/>
            <a:ext cx="58039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996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E79FB77-51ED-034B-8E92-1DF8205850E2}"/>
              </a:ext>
            </a:extLst>
          </p:cNvPr>
          <p:cNvSpPr txBox="1"/>
          <p:nvPr/>
        </p:nvSpPr>
        <p:spPr>
          <a:xfrm>
            <a:off x="379069" y="309898"/>
            <a:ext cx="54661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Linear Regression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31A399-4A4F-AB4C-91E0-5092001692F1}"/>
              </a:ext>
            </a:extLst>
          </p:cNvPr>
          <p:cNvSpPr txBox="1"/>
          <p:nvPr/>
        </p:nvSpPr>
        <p:spPr>
          <a:xfrm>
            <a:off x="477696" y="2921168"/>
            <a:ext cx="56183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Cost Function</a:t>
            </a:r>
            <a:endParaRPr kumimoji="1" lang="ko-Kore-KR" altLang="en-US" sz="6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64DB47-621C-4A43-A384-D4CC1F4C1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322" y="2774949"/>
            <a:ext cx="5803900" cy="1308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971D619-E867-1E47-9C1D-12F1C866F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572" y="1271769"/>
            <a:ext cx="89535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87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E79FB77-51ED-034B-8E92-1DF8205850E2}"/>
              </a:ext>
            </a:extLst>
          </p:cNvPr>
          <p:cNvSpPr txBox="1"/>
          <p:nvPr/>
        </p:nvSpPr>
        <p:spPr>
          <a:xfrm>
            <a:off x="379069" y="309898"/>
            <a:ext cx="54661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Linear Regression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B61C3C-17D2-A845-A4F4-A207024281EB}"/>
              </a:ext>
            </a:extLst>
          </p:cNvPr>
          <p:cNvSpPr txBox="1"/>
          <p:nvPr/>
        </p:nvSpPr>
        <p:spPr>
          <a:xfrm>
            <a:off x="590791" y="2921168"/>
            <a:ext cx="110104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Gradient </a:t>
            </a:r>
            <a:r>
              <a:rPr kumimoji="1" lang="en-US" altLang="ko-Kore-KR" sz="60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Decsent</a:t>
            </a:r>
            <a:r>
              <a:rPr kumimoji="1" lang="en-US" altLang="ko-Kore-KR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Algorithm</a:t>
            </a:r>
            <a:endParaRPr kumimoji="1" lang="ko-Kore-KR" altLang="en-US" sz="6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3322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E79FB77-51ED-034B-8E92-1DF8205850E2}"/>
              </a:ext>
            </a:extLst>
          </p:cNvPr>
          <p:cNvSpPr txBox="1"/>
          <p:nvPr/>
        </p:nvSpPr>
        <p:spPr>
          <a:xfrm>
            <a:off x="379069" y="309898"/>
            <a:ext cx="54661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Linear Regression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B61C3C-17D2-A845-A4F4-A207024281EB}"/>
              </a:ext>
            </a:extLst>
          </p:cNvPr>
          <p:cNvSpPr txBox="1"/>
          <p:nvPr/>
        </p:nvSpPr>
        <p:spPr>
          <a:xfrm>
            <a:off x="2859429" y="1079339"/>
            <a:ext cx="6724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Gradient </a:t>
            </a:r>
            <a:r>
              <a:rPr kumimoji="1" lang="en-US" altLang="ko-Kore-KR" sz="3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Decsent</a:t>
            </a:r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Algorithm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B37102-A899-864C-81CB-79FAB6C49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69" y="2082686"/>
            <a:ext cx="6320452" cy="44654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358BD7-0045-2748-A6B5-8FBB048E2C13}"/>
              </a:ext>
            </a:extLst>
          </p:cNvPr>
          <p:cNvSpPr txBox="1"/>
          <p:nvPr/>
        </p:nvSpPr>
        <p:spPr>
          <a:xfrm>
            <a:off x="7427570" y="2495111"/>
            <a:ext cx="43125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임의의 점에서 미분계수가</a:t>
            </a:r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ko-Kore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음수인 경우 </a:t>
            </a:r>
            <a:r>
              <a:rPr kumimoji="1" lang="en-US" altLang="ko-Kore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&gt; w</a:t>
            </a:r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증가</a:t>
            </a:r>
            <a:endParaRPr kumimoji="1"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양수인 경우 </a:t>
            </a:r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-&gt; w</a:t>
            </a:r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감소</a:t>
            </a:r>
            <a:endParaRPr kumimoji="1"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=&gt;</a:t>
            </a:r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kumimoji="1"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Cost</a:t>
            </a:r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가 최소인 점을 향해서 </a:t>
            </a:r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w</a:t>
            </a:r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값 조정</a:t>
            </a:r>
            <a:endParaRPr kumimoji="1" lang="ko-Kore-KR" altLang="en-US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5824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E79FB77-51ED-034B-8E92-1DF8205850E2}"/>
              </a:ext>
            </a:extLst>
          </p:cNvPr>
          <p:cNvSpPr txBox="1"/>
          <p:nvPr/>
        </p:nvSpPr>
        <p:spPr>
          <a:xfrm>
            <a:off x="379069" y="309898"/>
            <a:ext cx="54661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Linear Regression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B61C3C-17D2-A845-A4F4-A207024281EB}"/>
              </a:ext>
            </a:extLst>
          </p:cNvPr>
          <p:cNvSpPr txBox="1"/>
          <p:nvPr/>
        </p:nvSpPr>
        <p:spPr>
          <a:xfrm>
            <a:off x="2859429" y="1079339"/>
            <a:ext cx="6724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Gradient </a:t>
            </a:r>
            <a:r>
              <a:rPr kumimoji="1" lang="en-US" altLang="ko-Kore-KR" sz="3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Decsent</a:t>
            </a:r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Algorithm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B37102-A899-864C-81CB-79FAB6C49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69" y="2082686"/>
            <a:ext cx="6320452" cy="44654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358BD7-0045-2748-A6B5-8FBB048E2C13}"/>
              </a:ext>
            </a:extLst>
          </p:cNvPr>
          <p:cNvSpPr txBox="1"/>
          <p:nvPr/>
        </p:nvSpPr>
        <p:spPr>
          <a:xfrm>
            <a:off x="7427570" y="2495111"/>
            <a:ext cx="43125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임의의 점에서 미분계수가</a:t>
            </a:r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ko-Kore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음수인 경우 </a:t>
            </a:r>
            <a:r>
              <a:rPr kumimoji="1" lang="en-US" altLang="ko-Kore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&gt; w</a:t>
            </a:r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증가</a:t>
            </a:r>
            <a:endParaRPr kumimoji="1"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양수인 경우 </a:t>
            </a:r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-&gt; w</a:t>
            </a:r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감소</a:t>
            </a:r>
            <a:endParaRPr kumimoji="1"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kumimoji="1" lang="en-US" altLang="ko-Kore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=&gt;</a:t>
            </a:r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kumimoji="1"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Cost</a:t>
            </a:r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가 최소인 점을 향해서 </a:t>
            </a:r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w</a:t>
            </a:r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값 조정</a:t>
            </a:r>
            <a:endParaRPr kumimoji="1" lang="ko-Kore-KR" altLang="en-US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8" name="그림 7" descr="텍스트, 시계, 손목시계, 게이지이(가) 표시된 사진&#10;&#10;자동 생성된 설명">
            <a:extLst>
              <a:ext uri="{FF2B5EF4-FFF2-40B4-BE49-F238E27FC236}">
                <a16:creationId xmlns:a16="http://schemas.microsoft.com/office/drawing/2014/main" id="{DC6EFDD1-1F3C-4D48-8CBF-EC3194266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584" y="5396134"/>
            <a:ext cx="52070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84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E79FB77-51ED-034B-8E92-1DF8205850E2}"/>
              </a:ext>
            </a:extLst>
          </p:cNvPr>
          <p:cNvSpPr txBox="1"/>
          <p:nvPr/>
        </p:nvSpPr>
        <p:spPr>
          <a:xfrm>
            <a:off x="4895367" y="2916958"/>
            <a:ext cx="24012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7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End!</a:t>
            </a:r>
            <a:endParaRPr kumimoji="1" lang="ko-Kore-KR" altLang="en-US" sz="7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4899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228164-22DB-704A-A6E2-3F4D11BC566B}"/>
              </a:ext>
            </a:extLst>
          </p:cNvPr>
          <p:cNvSpPr txBox="1"/>
          <p:nvPr/>
        </p:nvSpPr>
        <p:spPr>
          <a:xfrm>
            <a:off x="4056926" y="306877"/>
            <a:ext cx="40781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6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Contents</a:t>
            </a:r>
            <a:endParaRPr kumimoji="1" lang="ko-Kore-KR" altLang="en-US" sz="6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DFD079-F120-6E4C-96A3-6AD3445C1144}"/>
              </a:ext>
            </a:extLst>
          </p:cNvPr>
          <p:cNvSpPr txBox="1"/>
          <p:nvPr/>
        </p:nvSpPr>
        <p:spPr>
          <a:xfrm>
            <a:off x="1270320" y="4120573"/>
            <a:ext cx="71328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Linear</a:t>
            </a:r>
            <a:r>
              <a:rPr kumimoji="1" lang="ko-KR" altLang="en-US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Regression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9FB77-51ED-034B-8E92-1DF8205850E2}"/>
              </a:ext>
            </a:extLst>
          </p:cNvPr>
          <p:cNvSpPr txBox="1"/>
          <p:nvPr/>
        </p:nvSpPr>
        <p:spPr>
          <a:xfrm>
            <a:off x="1270320" y="2659559"/>
            <a:ext cx="71328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Machine Learning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9474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E79FB77-51ED-034B-8E92-1DF8205850E2}"/>
              </a:ext>
            </a:extLst>
          </p:cNvPr>
          <p:cNvSpPr txBox="1"/>
          <p:nvPr/>
        </p:nvSpPr>
        <p:spPr>
          <a:xfrm>
            <a:off x="379069" y="309898"/>
            <a:ext cx="52230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Machine Learning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7BCE37-7117-B74F-BEB2-B09884D35643}"/>
              </a:ext>
            </a:extLst>
          </p:cNvPr>
          <p:cNvSpPr txBox="1"/>
          <p:nvPr/>
        </p:nvSpPr>
        <p:spPr>
          <a:xfrm>
            <a:off x="4942871" y="3044279"/>
            <a:ext cx="25112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WHY?</a:t>
            </a:r>
            <a:endParaRPr kumimoji="1" lang="ko-Kore-KR" altLang="en-US" sz="6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5769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E79FB77-51ED-034B-8E92-1DF8205850E2}"/>
              </a:ext>
            </a:extLst>
          </p:cNvPr>
          <p:cNvSpPr txBox="1"/>
          <p:nvPr/>
        </p:nvSpPr>
        <p:spPr>
          <a:xfrm>
            <a:off x="379069" y="309898"/>
            <a:ext cx="52230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Machine Learning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7BCE37-7117-B74F-BEB2-B09884D35643}"/>
              </a:ext>
            </a:extLst>
          </p:cNvPr>
          <p:cNvSpPr txBox="1"/>
          <p:nvPr/>
        </p:nvSpPr>
        <p:spPr>
          <a:xfrm>
            <a:off x="1162288" y="3044279"/>
            <a:ext cx="18283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WHY?</a:t>
            </a:r>
            <a:endParaRPr kumimoji="1" lang="ko-Kore-KR" altLang="en-US" sz="4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6E94FC-D90F-1948-855A-33A7F8EC18DC}"/>
              </a:ext>
            </a:extLst>
          </p:cNvPr>
          <p:cNvSpPr txBox="1"/>
          <p:nvPr/>
        </p:nvSpPr>
        <p:spPr>
          <a:xfrm>
            <a:off x="2990607" y="3044279"/>
            <a:ext cx="82252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Explicit Programming</a:t>
            </a:r>
            <a:r>
              <a:rPr kumimoji="1" lang="ko-KR" altLang="en-US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의 한계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EDEBA0-D31A-0747-BB1C-EC04A190898A}"/>
              </a:ext>
            </a:extLst>
          </p:cNvPr>
          <p:cNvSpPr txBox="1"/>
          <p:nvPr/>
        </p:nvSpPr>
        <p:spPr>
          <a:xfrm>
            <a:off x="2990607" y="3925884"/>
            <a:ext cx="8815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(programmer</a:t>
            </a:r>
            <a:r>
              <a:rPr kumimoji="1"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가 </a:t>
            </a:r>
            <a:r>
              <a:rPr kumimoji="1"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rule</a:t>
            </a:r>
            <a:r>
              <a:rPr kumimoji="1"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을 </a:t>
            </a:r>
            <a:r>
              <a:rPr kumimoji="1"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일일히</a:t>
            </a:r>
            <a:r>
              <a:rPr kumimoji="1"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만들 수 없음</a:t>
            </a:r>
            <a:r>
              <a:rPr kumimoji="1"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.)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6361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E79FB77-51ED-034B-8E92-1DF8205850E2}"/>
              </a:ext>
            </a:extLst>
          </p:cNvPr>
          <p:cNvSpPr txBox="1"/>
          <p:nvPr/>
        </p:nvSpPr>
        <p:spPr>
          <a:xfrm>
            <a:off x="379069" y="309898"/>
            <a:ext cx="52230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Machine Learning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8D1AB3-A0E7-BB43-9CF2-36B085D85A2F}"/>
              </a:ext>
            </a:extLst>
          </p:cNvPr>
          <p:cNvSpPr txBox="1"/>
          <p:nvPr/>
        </p:nvSpPr>
        <p:spPr>
          <a:xfrm>
            <a:off x="5210778" y="3044279"/>
            <a:ext cx="17704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종류</a:t>
            </a:r>
            <a:endParaRPr kumimoji="1" lang="ko-Kore-KR" altLang="en-US" sz="6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6909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E79FB77-51ED-034B-8E92-1DF8205850E2}"/>
              </a:ext>
            </a:extLst>
          </p:cNvPr>
          <p:cNvSpPr txBox="1"/>
          <p:nvPr/>
        </p:nvSpPr>
        <p:spPr>
          <a:xfrm>
            <a:off x="379069" y="309898"/>
            <a:ext cx="52230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Machine Learning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8D1AB3-A0E7-BB43-9CF2-36B085D85A2F}"/>
              </a:ext>
            </a:extLst>
          </p:cNvPr>
          <p:cNvSpPr txBox="1"/>
          <p:nvPr/>
        </p:nvSpPr>
        <p:spPr>
          <a:xfrm>
            <a:off x="1220163" y="3044279"/>
            <a:ext cx="17704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종류</a:t>
            </a:r>
            <a:endParaRPr kumimoji="1" lang="ko-Kore-KR" altLang="en-US" sz="6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C8D7C5-5E77-4747-8782-4B0BF5577464}"/>
              </a:ext>
            </a:extLst>
          </p:cNvPr>
          <p:cNvSpPr txBox="1"/>
          <p:nvPr/>
        </p:nvSpPr>
        <p:spPr>
          <a:xfrm>
            <a:off x="3319160" y="2450057"/>
            <a:ext cx="4893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Supervised learning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7DA0FE-DFA8-A540-9498-6F3F7A4A4E0E}"/>
              </a:ext>
            </a:extLst>
          </p:cNvPr>
          <p:cNvSpPr txBox="1"/>
          <p:nvPr/>
        </p:nvSpPr>
        <p:spPr>
          <a:xfrm>
            <a:off x="3319161" y="3736776"/>
            <a:ext cx="5553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Unsupervised learning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2695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E79FB77-51ED-034B-8E92-1DF8205850E2}"/>
              </a:ext>
            </a:extLst>
          </p:cNvPr>
          <p:cNvSpPr txBox="1"/>
          <p:nvPr/>
        </p:nvSpPr>
        <p:spPr>
          <a:xfrm>
            <a:off x="379069" y="309898"/>
            <a:ext cx="52230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Machine Learning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C8D7C5-5E77-4747-8782-4B0BF5577464}"/>
              </a:ext>
            </a:extLst>
          </p:cNvPr>
          <p:cNvSpPr txBox="1"/>
          <p:nvPr/>
        </p:nvSpPr>
        <p:spPr>
          <a:xfrm>
            <a:off x="543646" y="3105834"/>
            <a:ext cx="4893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Supervised learning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69B538-C899-A841-B027-1CF530733D93}"/>
              </a:ext>
            </a:extLst>
          </p:cNvPr>
          <p:cNvSpPr txBox="1"/>
          <p:nvPr/>
        </p:nvSpPr>
        <p:spPr>
          <a:xfrm>
            <a:off x="6096000" y="2054468"/>
            <a:ext cx="5863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regression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CBEDC8-FD31-8444-9DED-70C39A1D5E97}"/>
              </a:ext>
            </a:extLst>
          </p:cNvPr>
          <p:cNvSpPr txBox="1"/>
          <p:nvPr/>
        </p:nvSpPr>
        <p:spPr>
          <a:xfrm>
            <a:off x="6096000" y="4157198"/>
            <a:ext cx="4095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Multi-label classification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2826B1-2D72-434F-B912-7038AA19A451}"/>
              </a:ext>
            </a:extLst>
          </p:cNvPr>
          <p:cNvSpPr txBox="1"/>
          <p:nvPr/>
        </p:nvSpPr>
        <p:spPr>
          <a:xfrm>
            <a:off x="6105040" y="3105833"/>
            <a:ext cx="5863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Binary classification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7856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E79FB77-51ED-034B-8E92-1DF8205850E2}"/>
              </a:ext>
            </a:extLst>
          </p:cNvPr>
          <p:cNvSpPr txBox="1"/>
          <p:nvPr/>
        </p:nvSpPr>
        <p:spPr>
          <a:xfrm>
            <a:off x="3362927" y="3044279"/>
            <a:ext cx="54661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Linear Regression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5879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E79FB77-51ED-034B-8E92-1DF8205850E2}"/>
              </a:ext>
            </a:extLst>
          </p:cNvPr>
          <p:cNvSpPr txBox="1"/>
          <p:nvPr/>
        </p:nvSpPr>
        <p:spPr>
          <a:xfrm>
            <a:off x="379069" y="309898"/>
            <a:ext cx="54661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Linear Regression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31A399-4A4F-AB4C-91E0-5092001692F1}"/>
              </a:ext>
            </a:extLst>
          </p:cNvPr>
          <p:cNvSpPr txBox="1"/>
          <p:nvPr/>
        </p:nvSpPr>
        <p:spPr>
          <a:xfrm>
            <a:off x="3112142" y="1829489"/>
            <a:ext cx="78259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Hypothesis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D88C33-34A7-2D47-9051-9F51C9185F06}"/>
              </a:ext>
            </a:extLst>
          </p:cNvPr>
          <p:cNvSpPr txBox="1"/>
          <p:nvPr/>
        </p:nvSpPr>
        <p:spPr>
          <a:xfrm>
            <a:off x="3112142" y="3429000"/>
            <a:ext cx="78259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Cost function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0BCD9B-B14D-284B-8252-EBECE499EF41}"/>
              </a:ext>
            </a:extLst>
          </p:cNvPr>
          <p:cNvSpPr txBox="1"/>
          <p:nvPr/>
        </p:nvSpPr>
        <p:spPr>
          <a:xfrm>
            <a:off x="3112141" y="4958788"/>
            <a:ext cx="85898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Gradient descent algorithm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1081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520</Words>
  <Application>Microsoft Macintosh PowerPoint</Application>
  <PresentationFormat>와이드스크린</PresentationFormat>
  <Paragraphs>90</Paragraphs>
  <Slides>19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Calibri</vt:lpstr>
      <vt:lpstr>BM DoHyeon OTF</vt:lpstr>
      <vt:lpstr>Arial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정현일</dc:creator>
  <cp:lastModifiedBy>정현일</cp:lastModifiedBy>
  <cp:revision>4</cp:revision>
  <dcterms:created xsi:type="dcterms:W3CDTF">2022-04-18T16:45:49Z</dcterms:created>
  <dcterms:modified xsi:type="dcterms:W3CDTF">2022-04-30T11:00:56Z</dcterms:modified>
</cp:coreProperties>
</file>